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Lst>
  <p:notesMasterIdLst>
    <p:notesMasterId r:id="rId22"/>
  </p:notesMasterIdLst>
  <p:sldIdLst>
    <p:sldId id="260" r:id="rId5"/>
    <p:sldId id="275" r:id="rId6"/>
    <p:sldId id="277" r:id="rId7"/>
    <p:sldId id="266" r:id="rId8"/>
    <p:sldId id="262" r:id="rId9"/>
    <p:sldId id="263" r:id="rId10"/>
    <p:sldId id="267" r:id="rId11"/>
    <p:sldId id="264" r:id="rId12"/>
    <p:sldId id="273" r:id="rId13"/>
    <p:sldId id="268" r:id="rId14"/>
    <p:sldId id="270" r:id="rId15"/>
    <p:sldId id="269" r:id="rId16"/>
    <p:sldId id="278" r:id="rId17"/>
    <p:sldId id="279" r:id="rId18"/>
    <p:sldId id="280" r:id="rId19"/>
    <p:sldId id="281" r:id="rId20"/>
    <p:sldId id="282"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4" d="100"/>
          <a:sy n="74" d="100"/>
        </p:scale>
        <p:origin x="-103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1A698A-FEC0-4CF7-8BFE-7A1B1F3F7D2E}" type="datetimeFigureOut">
              <a:rPr lang="ar-SA" smtClean="0"/>
              <a:t>16/03/1445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6E796F6-6147-42CC-A575-4FF7646ED34A}" type="slidenum">
              <a:rPr lang="ar-SA" smtClean="0"/>
              <a:t>‹#›</a:t>
            </a:fld>
            <a:endParaRPr lang="ar-SA"/>
          </a:p>
        </p:txBody>
      </p:sp>
    </p:spTree>
    <p:extLst>
      <p:ext uri="{BB962C8B-B14F-4D97-AF65-F5344CB8AC3E}">
        <p14:creationId xmlns:p14="http://schemas.microsoft.com/office/powerpoint/2010/main" val="29272865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72050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86C128-57FB-44AF-9C02-F8D8BC1E2A2E}"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50172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86C128-57FB-44AF-9C02-F8D8BC1E2A2E}"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4238421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5CBA386-2733-4EB7-A731-36FA52E231F7}" type="datetimeFigureOut">
              <a:rPr lang="ar-SA" smtClean="0"/>
              <a:t>16/03/1445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610628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5CBA386-2733-4EB7-A731-36FA52E231F7}" type="datetimeFigureOut">
              <a:rPr lang="ar-SA" smtClean="0"/>
              <a:t>16/03/1445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39465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5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5CBA386-2733-4EB7-A731-36FA52E231F7}" type="datetimeFigureOut">
              <a:rPr lang="ar-SA" smtClean="0"/>
              <a:t>16/03/1445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851762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08784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93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51"/>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7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8358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1299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07633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91044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0454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3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937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5CBA386-2733-4EB7-A731-36FA52E231F7}" type="datetimeFigureOut">
              <a:rPr lang="ar-SA" smtClean="0"/>
              <a:t>16/03/1445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22448977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3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9208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55579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0854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3262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00042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7"/>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197505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039212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61619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41343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8517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BA386-2733-4EB7-A731-36FA52E231F7}" type="datetimeFigureOut">
              <a:rPr lang="ar-SA" smtClean="0"/>
              <a:t>16/03/1445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35493914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96941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26388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26001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28005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416426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435525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412151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91694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92948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687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5CBA386-2733-4EB7-A731-36FA52E231F7}" type="datetimeFigureOut">
              <a:rPr lang="ar-SA" smtClean="0"/>
              <a:t>16/03/1445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27922367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699597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8733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356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39431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CFDAD87-8270-4673-90DC-1AB3750196CB}" type="datetimeFigureOut">
              <a:rPr lang="en-GB" smtClean="0">
                <a:solidFill>
                  <a:prstClr val="black">
                    <a:tint val="75000"/>
                  </a:prstClr>
                </a:solidFill>
              </a:rPr>
              <a:pPr/>
              <a:t>30/09/2023</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93E53EE-1276-4876-83B2-A503F233214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033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5CBA386-2733-4EB7-A731-36FA52E231F7}" type="datetimeFigureOut">
              <a:rPr lang="ar-SA" smtClean="0"/>
              <a:t>16/03/1445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69050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5CBA386-2733-4EB7-A731-36FA52E231F7}" type="datetimeFigureOut">
              <a:rPr lang="ar-SA" smtClean="0"/>
              <a:t>16/03/1445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418315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BA386-2733-4EB7-A731-36FA52E231F7}" type="datetimeFigureOut">
              <a:rPr lang="ar-SA" smtClean="0"/>
              <a:t>16/03/1445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181725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6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BA386-2733-4EB7-A731-36FA52E231F7}" type="datetimeFigureOut">
              <a:rPr lang="ar-SA" smtClean="0"/>
              <a:t>16/03/1445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1490818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CBA386-2733-4EB7-A731-36FA52E231F7}" type="datetimeFigureOut">
              <a:rPr lang="ar-SA" smtClean="0"/>
              <a:t>16/03/1445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9172E736-E750-4726-957F-6CCCD060D7AF}" type="slidenum">
              <a:rPr lang="ar-SA" smtClean="0"/>
              <a:t>‹#›</a:t>
            </a:fld>
            <a:endParaRPr lang="ar-SA"/>
          </a:p>
        </p:txBody>
      </p:sp>
    </p:spTree>
    <p:extLst>
      <p:ext uri="{BB962C8B-B14F-4D97-AF65-F5344CB8AC3E}">
        <p14:creationId xmlns:p14="http://schemas.microsoft.com/office/powerpoint/2010/main" val="418330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64"/>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5CBA386-2733-4EB7-A731-36FA52E231F7}" type="datetimeFigureOut">
              <a:rPr lang="ar-SA" smtClean="0"/>
              <a:t>16/03/1445</a:t>
            </a:fld>
            <a:endParaRPr lang="ar-SA"/>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64"/>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172E736-E750-4726-957F-6CCCD060D7AF}" type="slidenum">
              <a:rPr lang="ar-SA" smtClean="0"/>
              <a:t>‹#›</a:t>
            </a:fld>
            <a:endParaRPr lang="ar-SA"/>
          </a:p>
        </p:txBody>
      </p:sp>
    </p:spTree>
    <p:extLst>
      <p:ext uri="{BB962C8B-B14F-4D97-AF65-F5344CB8AC3E}">
        <p14:creationId xmlns:p14="http://schemas.microsoft.com/office/powerpoint/2010/main" val="2781524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6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5CFDAD87-8270-4673-90DC-1AB3750196CB}" type="datetimeFigureOut">
              <a:rPr lang="en-GB" smtClean="0">
                <a:solidFill>
                  <a:prstClr val="black">
                    <a:tint val="75000"/>
                  </a:prstClr>
                </a:solidFill>
              </a:rPr>
              <a:pPr rtl="0"/>
              <a:t>30/09/2023</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6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6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93E53EE-1276-4876-83B2-A503F233214E}" type="slidenum">
              <a:rPr lang="en-GB" smtClean="0">
                <a:solidFill>
                  <a:prstClr val="black">
                    <a:tint val="75000"/>
                  </a:prstClr>
                </a:solidFill>
              </a:rPr>
              <a:pPr rtl="0"/>
              <a:t>‹#›</a:t>
            </a:fld>
            <a:endParaRPr lang="en-GB">
              <a:solidFill>
                <a:prstClr val="black">
                  <a:tint val="75000"/>
                </a:prstClr>
              </a:solidFill>
            </a:endParaRPr>
          </a:p>
        </p:txBody>
      </p:sp>
    </p:spTree>
    <p:extLst>
      <p:ext uri="{BB962C8B-B14F-4D97-AF65-F5344CB8AC3E}">
        <p14:creationId xmlns:p14="http://schemas.microsoft.com/office/powerpoint/2010/main" val="2524597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9"/>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5CFDAD87-8270-4673-90DC-1AB3750196CB}" type="datetimeFigureOut">
              <a:rPr lang="en-GB" smtClean="0">
                <a:solidFill>
                  <a:prstClr val="black">
                    <a:tint val="75000"/>
                  </a:prstClr>
                </a:solidFill>
              </a:rPr>
              <a:pPr rtl="0"/>
              <a:t>30/09/2023</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9"/>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93E53EE-1276-4876-83B2-A503F233214E}" type="slidenum">
              <a:rPr lang="en-GB" smtClean="0">
                <a:solidFill>
                  <a:prstClr val="black">
                    <a:tint val="75000"/>
                  </a:prstClr>
                </a:solidFill>
              </a:rPr>
              <a:pPr rtl="0"/>
              <a:t>‹#›</a:t>
            </a:fld>
            <a:endParaRPr lang="en-GB">
              <a:solidFill>
                <a:prstClr val="black">
                  <a:tint val="75000"/>
                </a:prstClr>
              </a:solidFill>
            </a:endParaRPr>
          </a:p>
        </p:txBody>
      </p:sp>
    </p:spTree>
    <p:extLst>
      <p:ext uri="{BB962C8B-B14F-4D97-AF65-F5344CB8AC3E}">
        <p14:creationId xmlns:p14="http://schemas.microsoft.com/office/powerpoint/2010/main" val="12985060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5CFDAD87-8270-4673-90DC-1AB3750196CB}" type="datetimeFigureOut">
              <a:rPr lang="en-GB" smtClean="0">
                <a:solidFill>
                  <a:prstClr val="black">
                    <a:tint val="75000"/>
                  </a:prstClr>
                </a:solidFill>
              </a:rPr>
              <a:pPr rtl="0"/>
              <a:t>30/09/2023</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E93E53EE-1276-4876-83B2-A503F233214E}" type="slidenum">
              <a:rPr lang="en-GB" smtClean="0">
                <a:solidFill>
                  <a:prstClr val="black">
                    <a:tint val="75000"/>
                  </a:prstClr>
                </a:solidFill>
              </a:rPr>
              <a:pPr rtl="0"/>
              <a:t>‹#›</a:t>
            </a:fld>
            <a:endParaRPr lang="en-GB">
              <a:solidFill>
                <a:prstClr val="black">
                  <a:tint val="75000"/>
                </a:prstClr>
              </a:solidFill>
            </a:endParaRPr>
          </a:p>
        </p:txBody>
      </p:sp>
    </p:spTree>
    <p:extLst>
      <p:ext uri="{BB962C8B-B14F-4D97-AF65-F5344CB8AC3E}">
        <p14:creationId xmlns:p14="http://schemas.microsoft.com/office/powerpoint/2010/main" val="28203651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solidFill>
                  <a:srgbClr val="FF0000"/>
                </a:solidFill>
              </a:rPr>
              <a:t>ORGANIC CHEMISTRY II</a:t>
            </a:r>
            <a:endParaRPr lang="ar-SA"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672" y="1412776"/>
            <a:ext cx="6696744" cy="302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47664" y="4941168"/>
            <a:ext cx="5616624" cy="584775"/>
          </a:xfrm>
          <a:prstGeom prst="rect">
            <a:avLst/>
          </a:prstGeom>
          <a:noFill/>
        </p:spPr>
        <p:txBody>
          <a:bodyPr wrap="square" rtlCol="1">
            <a:spAutoFit/>
          </a:bodyPr>
          <a:lstStyle/>
          <a:p>
            <a:pPr algn="ctr"/>
            <a:r>
              <a:rPr lang="ar-SA" sz="3200" b="1" dirty="0" smtClean="0">
                <a:solidFill>
                  <a:srgbClr val="FF0000"/>
                </a:solidFill>
              </a:rPr>
              <a:t>Lecturer  Raghad Aldoghachi</a:t>
            </a:r>
            <a:endParaRPr lang="ar-SA" sz="3200" b="1" dirty="0">
              <a:solidFill>
                <a:srgbClr val="FF0000"/>
              </a:solidFill>
            </a:endParaRPr>
          </a:p>
        </p:txBody>
      </p:sp>
    </p:spTree>
    <p:extLst>
      <p:ext uri="{BB962C8B-B14F-4D97-AF65-F5344CB8AC3E}">
        <p14:creationId xmlns:p14="http://schemas.microsoft.com/office/powerpoint/2010/main" val="3842376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solidFill>
                  <a:srgbClr val="FF0000"/>
                </a:solidFill>
                <a:latin typeface="Times New Roman"/>
              </a:rPr>
              <a:t>Fractional Distillation</a:t>
            </a:r>
            <a:endParaRPr lang="ar-SA" dirty="0">
              <a:solidFill>
                <a:srgbClr val="FF0000"/>
              </a:solidFill>
            </a:endParaRPr>
          </a:p>
        </p:txBody>
      </p:sp>
      <p:sp>
        <p:nvSpPr>
          <p:cNvPr id="3" name="Content Placeholder 2"/>
          <p:cNvSpPr>
            <a:spLocks noGrp="1"/>
          </p:cNvSpPr>
          <p:nvPr>
            <p:ph idx="1"/>
          </p:nvPr>
        </p:nvSpPr>
        <p:spPr/>
        <p:txBody>
          <a:bodyPr>
            <a:normAutofit fontScale="92500"/>
          </a:bodyPr>
          <a:lstStyle/>
          <a:p>
            <a:pPr marL="0" indent="0" algn="l" rtl="0">
              <a:lnSpc>
                <a:spcPct val="150000"/>
              </a:lnSpc>
              <a:buNone/>
            </a:pPr>
            <a:r>
              <a:rPr lang="en-US" sz="2800" b="0" i="0" u="none" strike="noStrike" baseline="0" dirty="0" smtClean="0">
                <a:solidFill>
                  <a:srgbClr val="000000"/>
                </a:solidFill>
                <a:latin typeface="Times New Roman"/>
              </a:rPr>
              <a:t>is used when the boiling points of the components of a mixture are close each other. Generally the component parts have boiling points that differ by less than (</a:t>
            </a:r>
            <a:r>
              <a:rPr lang="en-US" sz="2800" b="0" i="0" u="none" strike="noStrike" baseline="0" dirty="0" smtClean="0">
                <a:solidFill>
                  <a:srgbClr val="FF0000"/>
                </a:solidFill>
                <a:latin typeface="Times New Roman"/>
              </a:rPr>
              <a:t>25-35</a:t>
            </a:r>
            <a:r>
              <a:rPr lang="en-US" sz="2800" b="0" i="0" u="none" strike="noStrike" baseline="0" dirty="0" smtClean="0">
                <a:solidFill>
                  <a:srgbClr val="000000"/>
                </a:solidFill>
                <a:latin typeface="Times New Roman"/>
              </a:rPr>
              <a:t>)°C from each other atmosphere. </a:t>
            </a:r>
          </a:p>
          <a:p>
            <a:pPr marL="0" indent="0" algn="l" rtl="0">
              <a:lnSpc>
                <a:spcPct val="150000"/>
              </a:lnSpc>
              <a:buNone/>
            </a:pPr>
            <a:r>
              <a:rPr lang="pt-BR" sz="2800" b="0" i="0" u="none" strike="noStrike" baseline="0" dirty="0" smtClean="0">
                <a:solidFill>
                  <a:srgbClr val="FF0000"/>
                </a:solidFill>
                <a:latin typeface="Times New Roman"/>
              </a:rPr>
              <a:t>Example: </a:t>
            </a:r>
            <a:r>
              <a:rPr lang="pt-BR" sz="2800" b="0" i="0" u="none" strike="noStrike" baseline="0" dirty="0" smtClean="0">
                <a:solidFill>
                  <a:srgbClr val="000000"/>
                </a:solidFill>
                <a:latin typeface="Times New Roman"/>
              </a:rPr>
              <a:t>Benzene  80 C ͦ   C6H6 </a:t>
            </a:r>
          </a:p>
          <a:p>
            <a:pPr marL="0" indent="0" algn="l" rtl="0">
              <a:lnSpc>
                <a:spcPct val="150000"/>
              </a:lnSpc>
              <a:buNone/>
            </a:pPr>
            <a:r>
              <a:rPr lang="en-US" sz="2800" b="0" i="0" u="none" strike="noStrike" baseline="0" dirty="0" smtClean="0">
                <a:solidFill>
                  <a:srgbClr val="000000"/>
                </a:solidFill>
                <a:latin typeface="Times New Roman"/>
              </a:rPr>
              <a:t>               Toluene     111 C ͦ     C7H8 </a:t>
            </a:r>
          </a:p>
          <a:p>
            <a:pPr marL="0" indent="0" algn="l" rtl="0">
              <a:lnSpc>
                <a:spcPct val="150000"/>
              </a:lnSpc>
              <a:buNone/>
            </a:pPr>
            <a:r>
              <a:rPr lang="en-US" sz="2800" b="0" i="0" u="none" strike="noStrike" baseline="0" dirty="0" smtClean="0">
                <a:solidFill>
                  <a:srgbClr val="000000"/>
                </a:solidFill>
                <a:latin typeface="Wingdings"/>
              </a:rPr>
              <a:t> </a:t>
            </a:r>
            <a:r>
              <a:rPr lang="en-US" sz="2800" b="0" i="0" u="none" strike="noStrike" baseline="0" dirty="0" smtClean="0">
                <a:solidFill>
                  <a:srgbClr val="000000"/>
                </a:solidFill>
                <a:latin typeface="Times New Roman"/>
              </a:rPr>
              <a:t>In this distillation used Fractionating column </a:t>
            </a:r>
          </a:p>
          <a:p>
            <a:pPr marL="0" indent="0" algn="l" rtl="0">
              <a:buNone/>
            </a:pPr>
            <a:endParaRPr lang="ar-SA" dirty="0"/>
          </a:p>
        </p:txBody>
      </p:sp>
    </p:spTree>
    <p:extLst>
      <p:ext uri="{BB962C8B-B14F-4D97-AF65-F5344CB8AC3E}">
        <p14:creationId xmlns:p14="http://schemas.microsoft.com/office/powerpoint/2010/main" val="365188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a:rPr>
              <a:t>Fractional Distillation</a:t>
            </a:r>
            <a:endParaRPr lang="ar-SA" dirty="0"/>
          </a:p>
        </p:txBody>
      </p:sp>
      <p:pic>
        <p:nvPicPr>
          <p:cNvPr id="5123"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1" y="1681707"/>
            <a:ext cx="5400600" cy="4362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332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solidFill>
                  <a:srgbClr val="FF0000"/>
                </a:solidFill>
                <a:latin typeface="Times New Roman"/>
              </a:rPr>
              <a:t>Vacuum Distillation </a:t>
            </a:r>
            <a:endParaRPr lang="ar-SA"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lgn="l" rtl="0">
              <a:lnSpc>
                <a:spcPct val="150000"/>
              </a:lnSpc>
              <a:buNone/>
            </a:pPr>
            <a:r>
              <a:rPr lang="en-US" sz="2800" b="0" i="0" u="none" strike="noStrike" baseline="0" dirty="0" smtClean="0">
                <a:solidFill>
                  <a:srgbClr val="000000"/>
                </a:solidFill>
                <a:latin typeface="Times New Roman"/>
              </a:rPr>
              <a:t>is used to separate components that have high boiling point and is distillation performed under reduced pressure, which allows the purification of compounds not readily distilled at ambient pressures or simply to save time or energy. This technique separates compounds based on differences in boiling points. </a:t>
            </a:r>
          </a:p>
          <a:p>
            <a:pPr marL="0" indent="0" algn="l" rtl="0">
              <a:lnSpc>
                <a:spcPct val="150000"/>
              </a:lnSpc>
              <a:buNone/>
            </a:pPr>
            <a:r>
              <a:rPr lang="en-US" sz="2800" b="0" i="0" u="none" strike="noStrike" baseline="0" dirty="0" smtClean="0">
                <a:solidFill>
                  <a:srgbClr val="000000"/>
                </a:solidFill>
                <a:latin typeface="Times New Roman"/>
              </a:rPr>
              <a:t>Example: Aniline C6H7N boiling point 184 C ͦ </a:t>
            </a:r>
          </a:p>
          <a:p>
            <a:pPr marL="0" indent="0" algn="l" rtl="0">
              <a:lnSpc>
                <a:spcPct val="150000"/>
              </a:lnSpc>
              <a:buNone/>
            </a:pPr>
            <a:endParaRPr lang="ar-SA" sz="2800" dirty="0"/>
          </a:p>
        </p:txBody>
      </p:sp>
    </p:spTree>
    <p:extLst>
      <p:ext uri="{BB962C8B-B14F-4D97-AF65-F5344CB8AC3E}">
        <p14:creationId xmlns:p14="http://schemas.microsoft.com/office/powerpoint/2010/main" val="13126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a:rPr>
              <a:t>Vacuum Distillation </a:t>
            </a:r>
            <a:endParaRPr lang="ar-SA"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2492896"/>
            <a:ext cx="7272808" cy="311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28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0" u="none" strike="noStrike" baseline="0" dirty="0" smtClean="0">
                <a:solidFill>
                  <a:srgbClr val="FF0000"/>
                </a:solidFill>
                <a:latin typeface="Times New Roman"/>
              </a:rPr>
              <a:t>Steam Distillation </a:t>
            </a:r>
            <a:endParaRPr lang="ar-SA" dirty="0">
              <a:solidFill>
                <a:srgbClr val="FF0000"/>
              </a:solidFill>
            </a:endParaRPr>
          </a:p>
        </p:txBody>
      </p:sp>
      <p:sp>
        <p:nvSpPr>
          <p:cNvPr id="3" name="Content Placeholder 2"/>
          <p:cNvSpPr>
            <a:spLocks noGrp="1"/>
          </p:cNvSpPr>
          <p:nvPr>
            <p:ph idx="1"/>
          </p:nvPr>
        </p:nvSpPr>
        <p:spPr/>
        <p:txBody>
          <a:bodyPr>
            <a:normAutofit/>
          </a:bodyPr>
          <a:lstStyle/>
          <a:p>
            <a:pPr algn="l" rtl="0">
              <a:lnSpc>
                <a:spcPct val="150000"/>
              </a:lnSpc>
            </a:pPr>
            <a:r>
              <a:rPr lang="en-US" sz="2800" b="0" i="0" u="none" strike="noStrike" baseline="0" dirty="0" smtClean="0">
                <a:solidFill>
                  <a:srgbClr val="000000"/>
                </a:solidFill>
                <a:latin typeface="Times New Roman"/>
              </a:rPr>
              <a:t>is used to separate heat sensitive components and is a special type of distillation for temperature sensitive materials like natural aromatic compounds. </a:t>
            </a:r>
          </a:p>
          <a:p>
            <a:pPr algn="l" rtl="0">
              <a:lnSpc>
                <a:spcPct val="150000"/>
              </a:lnSpc>
            </a:pPr>
            <a:r>
              <a:rPr lang="en-US" sz="2800" b="0" i="0" u="none" strike="noStrike" baseline="0" dirty="0" smtClean="0">
                <a:solidFill>
                  <a:srgbClr val="000000"/>
                </a:solidFill>
                <a:latin typeface="Times New Roman"/>
              </a:rPr>
              <a:t>Used to purify natural vegetable oils. </a:t>
            </a:r>
          </a:p>
          <a:p>
            <a:pPr algn="l" rtl="0">
              <a:lnSpc>
                <a:spcPct val="150000"/>
              </a:lnSpc>
            </a:pPr>
            <a:r>
              <a:rPr lang="en-US" sz="2800" b="0" i="0" u="none" strike="noStrike" baseline="0" dirty="0" smtClean="0">
                <a:solidFill>
                  <a:srgbClr val="000000"/>
                </a:solidFill>
                <a:latin typeface="Times New Roman"/>
              </a:rPr>
              <a:t>Used to separate essential its form plants and flowers. </a:t>
            </a:r>
          </a:p>
          <a:p>
            <a:pPr algn="l" rtl="0">
              <a:lnSpc>
                <a:spcPct val="150000"/>
              </a:lnSpc>
            </a:pPr>
            <a:r>
              <a:rPr lang="en-US" sz="2800" b="0" i="0" u="none" strike="noStrike" baseline="0" dirty="0" smtClean="0">
                <a:solidFill>
                  <a:srgbClr val="FF0000"/>
                </a:solidFill>
                <a:latin typeface="Times New Roman"/>
              </a:rPr>
              <a:t>Example</a:t>
            </a:r>
            <a:r>
              <a:rPr lang="en-US" sz="2800" b="0" i="0" u="none" strike="noStrike" baseline="0" dirty="0" smtClean="0">
                <a:solidFill>
                  <a:srgbClr val="000000"/>
                </a:solidFill>
                <a:latin typeface="Times New Roman"/>
              </a:rPr>
              <a:t>: Isolation of limonene from orange peel. </a:t>
            </a:r>
            <a:endParaRPr lang="ar-SA" sz="2800" dirty="0"/>
          </a:p>
        </p:txBody>
      </p:sp>
    </p:spTree>
    <p:extLst>
      <p:ext uri="{BB962C8B-B14F-4D97-AF65-F5344CB8AC3E}">
        <p14:creationId xmlns:p14="http://schemas.microsoft.com/office/powerpoint/2010/main" val="250543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a:rPr>
              <a:t>Steam Distillation </a:t>
            </a:r>
            <a:endParaRPr lang="ar-SA"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7049" y="1600200"/>
            <a:ext cx="768990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391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a:rPr>
              <a:t>Reflux</a:t>
            </a:r>
            <a:endParaRPr lang="ar-SA" dirty="0">
              <a:solidFill>
                <a:srgbClr val="FF0000"/>
              </a:solidFill>
            </a:endParaRPr>
          </a:p>
        </p:txBody>
      </p:sp>
      <p:sp>
        <p:nvSpPr>
          <p:cNvPr id="3" name="Content Placeholder 2"/>
          <p:cNvSpPr>
            <a:spLocks noGrp="1"/>
          </p:cNvSpPr>
          <p:nvPr>
            <p:ph idx="1"/>
          </p:nvPr>
        </p:nvSpPr>
        <p:spPr/>
        <p:txBody>
          <a:bodyPr>
            <a:normAutofit/>
          </a:bodyPr>
          <a:lstStyle/>
          <a:p>
            <a:pPr marL="0" indent="0" algn="l" rtl="0">
              <a:lnSpc>
                <a:spcPct val="150000"/>
              </a:lnSpc>
              <a:buNone/>
            </a:pPr>
            <a:r>
              <a:rPr lang="en-US" sz="2800" b="1" dirty="0" smtClean="0">
                <a:solidFill>
                  <a:srgbClr val="000000"/>
                </a:solidFill>
                <a:latin typeface="Arial"/>
              </a:rPr>
              <a:t>Reflex </a:t>
            </a:r>
            <a:r>
              <a:rPr lang="en-US" sz="2800" dirty="0">
                <a:solidFill>
                  <a:srgbClr val="000000"/>
                </a:solidFill>
                <a:latin typeface="Arial"/>
              </a:rPr>
              <a:t>is a type of distillation </a:t>
            </a:r>
            <a:r>
              <a:rPr lang="en-US" sz="2800" dirty="0" smtClean="0">
                <a:solidFill>
                  <a:srgbClr val="000000"/>
                </a:solidFill>
                <a:latin typeface="Times New Roman"/>
              </a:rPr>
              <a:t>technique </a:t>
            </a:r>
            <a:r>
              <a:rPr lang="en-US" sz="2800" dirty="0">
                <a:solidFill>
                  <a:srgbClr val="000000"/>
                </a:solidFill>
                <a:latin typeface="Times New Roman"/>
              </a:rPr>
              <a:t>involving the condensation of </a:t>
            </a:r>
            <a:r>
              <a:rPr lang="en-US" sz="2800" dirty="0" err="1">
                <a:solidFill>
                  <a:srgbClr val="000000"/>
                </a:solidFill>
                <a:latin typeface="Times New Roman"/>
              </a:rPr>
              <a:t>vapour</a:t>
            </a:r>
            <a:r>
              <a:rPr lang="en-US" sz="2800" dirty="0">
                <a:solidFill>
                  <a:srgbClr val="000000"/>
                </a:solidFill>
                <a:latin typeface="Times New Roman"/>
              </a:rPr>
              <a:t> and return of this condensate to the system from which it originated. </a:t>
            </a:r>
            <a:endParaRPr lang="en-US" sz="2800" dirty="0" smtClean="0">
              <a:solidFill>
                <a:srgbClr val="000000"/>
              </a:solidFill>
              <a:latin typeface="Times New Roman"/>
            </a:endParaRPr>
          </a:p>
          <a:p>
            <a:pPr marL="0" indent="0" algn="l" rtl="0">
              <a:lnSpc>
                <a:spcPct val="150000"/>
              </a:lnSpc>
              <a:buNone/>
            </a:pPr>
            <a:r>
              <a:rPr lang="en-US" sz="2800" dirty="0" smtClean="0">
                <a:solidFill>
                  <a:srgbClr val="000000"/>
                </a:solidFill>
                <a:latin typeface="Wingdings"/>
              </a:rPr>
              <a:t> </a:t>
            </a:r>
            <a:r>
              <a:rPr lang="en-US" sz="2800" dirty="0">
                <a:solidFill>
                  <a:srgbClr val="000000"/>
                </a:solidFill>
                <a:latin typeface="Times New Roman"/>
              </a:rPr>
              <a:t>Condenser be vertical. </a:t>
            </a:r>
          </a:p>
          <a:p>
            <a:pPr marL="0" indent="0" algn="l" rtl="0">
              <a:lnSpc>
                <a:spcPct val="150000"/>
              </a:lnSpc>
              <a:buNone/>
            </a:pPr>
            <a:r>
              <a:rPr lang="en-US" sz="2800" dirty="0">
                <a:solidFill>
                  <a:srgbClr val="000000"/>
                </a:solidFill>
                <a:latin typeface="Wingdings"/>
              </a:rPr>
              <a:t> </a:t>
            </a:r>
            <a:r>
              <a:rPr lang="en-US" sz="2800" dirty="0">
                <a:solidFill>
                  <a:srgbClr val="000000"/>
                </a:solidFill>
                <a:latin typeface="Times New Roman"/>
              </a:rPr>
              <a:t>Keep the amount of the solvent evaporation. </a:t>
            </a:r>
          </a:p>
          <a:p>
            <a:pPr marL="0" indent="0" algn="l" rtl="0">
              <a:lnSpc>
                <a:spcPct val="150000"/>
              </a:lnSpc>
              <a:buNone/>
            </a:pPr>
            <a:endParaRPr lang="ar-SA" sz="2800" dirty="0"/>
          </a:p>
        </p:txBody>
      </p:sp>
    </p:spTree>
    <p:extLst>
      <p:ext uri="{BB962C8B-B14F-4D97-AF65-F5344CB8AC3E}">
        <p14:creationId xmlns:p14="http://schemas.microsoft.com/office/powerpoint/2010/main" val="7871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Times New Roman"/>
              </a:rPr>
              <a:t>Reflux</a:t>
            </a:r>
            <a:endParaRPr lang="ar-SA"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1556792"/>
            <a:ext cx="453650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7101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4323"/>
            <a:ext cx="9144000" cy="6196568"/>
          </a:xfrm>
          <a:prstGeom prst="rect">
            <a:avLst/>
          </a:prstGeom>
        </p:spPr>
        <p:txBody>
          <a:bodyPr wrap="square">
            <a:spAutoFit/>
          </a:bodyPr>
          <a:lstStyle/>
          <a:p>
            <a:pPr algn="l" rtl="0">
              <a:lnSpc>
                <a:spcPct val="150000"/>
              </a:lnSpc>
              <a:spcAft>
                <a:spcPts val="800"/>
              </a:spcAft>
            </a:pPr>
            <a:r>
              <a:rPr lang="en-GB" sz="3600" b="1" dirty="0">
                <a:solidFill>
                  <a:srgbClr val="FF0000"/>
                </a:solidFill>
                <a:ea typeface="Calibri" panose="020F0502020204030204" pitchFamily="34" charset="0"/>
                <a:cs typeface="Arial" panose="020B0604020202020204" pitchFamily="34" charset="0"/>
              </a:rPr>
              <a:t>Chemistry Laboratory Safety Rules</a:t>
            </a:r>
            <a:endParaRPr lang="en-GB" sz="3600" dirty="0">
              <a:solidFill>
                <a:prstClr val="black"/>
              </a:solidFill>
              <a:ea typeface="Calibri" panose="020F0502020204030204" pitchFamily="34" charset="0"/>
              <a:cs typeface="Arial" panose="020B0604020202020204" pitchFamily="34" charset="0"/>
            </a:endParaRPr>
          </a:p>
          <a:p>
            <a:pPr marL="342900" indent="-342900" algn="l" rtl="0">
              <a:lnSpc>
                <a:spcPct val="150000"/>
              </a:lnSpc>
              <a:buClr>
                <a:srgbClr val="FF0000"/>
              </a:buClr>
              <a:buFont typeface="+mj-lt"/>
              <a:buAutoNum type="arabicPeriod"/>
            </a:pPr>
            <a:r>
              <a:rPr lang="en-GB" sz="2800" b="1" dirty="0">
                <a:solidFill>
                  <a:prstClr val="black"/>
                </a:solidFill>
                <a:ea typeface="Calibri" panose="020F0502020204030204" pitchFamily="34" charset="0"/>
                <a:cs typeface="Arial" panose="020B0604020202020204" pitchFamily="34" charset="0"/>
              </a:rPr>
              <a:t>Always Follow the Instructions.</a:t>
            </a:r>
            <a:endParaRPr lang="en-GB" sz="2800" dirty="0">
              <a:solidFill>
                <a:prstClr val="black"/>
              </a:solidFill>
              <a:ea typeface="Calibri" panose="020F0502020204030204" pitchFamily="34" charset="0"/>
              <a:cs typeface="Arial" panose="020B0604020202020204" pitchFamily="34" charset="0"/>
            </a:endParaRPr>
          </a:p>
          <a:p>
            <a:pPr marL="342900" indent="-342900" algn="l" rtl="0">
              <a:lnSpc>
                <a:spcPct val="150000"/>
              </a:lnSpc>
              <a:buClr>
                <a:srgbClr val="FF0000"/>
              </a:buClr>
              <a:buFont typeface="+mj-lt"/>
              <a:buAutoNum type="arabicPeriod"/>
            </a:pPr>
            <a:r>
              <a:rPr lang="en-GB" sz="2800" b="1" dirty="0">
                <a:solidFill>
                  <a:prstClr val="black"/>
                </a:solidFill>
                <a:ea typeface="Calibri" panose="020F0502020204030204" pitchFamily="34" charset="0"/>
                <a:cs typeface="Arial" panose="020B0604020202020204" pitchFamily="34" charset="0"/>
              </a:rPr>
              <a:t>Do Not Pipette by Mouth - Ever​.</a:t>
            </a:r>
            <a:endParaRPr lang="en-GB" sz="2800" dirty="0">
              <a:solidFill>
                <a:prstClr val="black"/>
              </a:solidFill>
              <a:ea typeface="Calibri" panose="020F0502020204030204" pitchFamily="34" charset="0"/>
              <a:cs typeface="Arial" panose="020B0604020202020204" pitchFamily="34" charset="0"/>
            </a:endParaRPr>
          </a:p>
          <a:p>
            <a:pPr marL="342900" indent="-342900" algn="l" rtl="0">
              <a:lnSpc>
                <a:spcPct val="150000"/>
              </a:lnSpc>
              <a:buClr>
                <a:srgbClr val="FF0000"/>
              </a:buClr>
              <a:buFont typeface="+mj-lt"/>
              <a:buAutoNum type="arabicPeriod"/>
            </a:pPr>
            <a:r>
              <a:rPr lang="en-GB" sz="2800" b="1" dirty="0">
                <a:solidFill>
                  <a:prstClr val="black"/>
                </a:solidFill>
                <a:ea typeface="Calibri" panose="020F0502020204030204" pitchFamily="34" charset="0"/>
                <a:cs typeface="Arial" panose="020B0604020202020204" pitchFamily="34" charset="0"/>
              </a:rPr>
              <a:t>Read the Chemical Safety Information</a:t>
            </a:r>
            <a:r>
              <a:rPr lang="en-GB" sz="2800" dirty="0">
                <a:solidFill>
                  <a:prstClr val="black"/>
                </a:solidFill>
                <a:ea typeface="Calibri" panose="020F0502020204030204" pitchFamily="34" charset="0"/>
                <a:cs typeface="Arial" panose="020B0604020202020204" pitchFamily="34" charset="0"/>
              </a:rPr>
              <a:t>. A Material Safety Data Sheet (MSDS) should be available for every chemical you use in the lab. </a:t>
            </a:r>
          </a:p>
          <a:p>
            <a:pPr marL="342900" indent="-342900" algn="l" rtl="0">
              <a:lnSpc>
                <a:spcPct val="150000"/>
              </a:lnSpc>
              <a:buClr>
                <a:srgbClr val="FF0000"/>
              </a:buClr>
              <a:buFont typeface="+mj-lt"/>
              <a:buAutoNum type="arabicPeriod"/>
            </a:pPr>
            <a:r>
              <a:rPr lang="en-GB" sz="2800" b="1" dirty="0">
                <a:solidFill>
                  <a:prstClr val="black"/>
                </a:solidFill>
                <a:ea typeface="Calibri" panose="020F0502020204030204" pitchFamily="34" charset="0"/>
                <a:cs typeface="Arial" panose="020B0604020202020204" pitchFamily="34" charset="0"/>
              </a:rPr>
              <a:t>Don't Taste or Sniff Chemicals</a:t>
            </a:r>
            <a:endParaRPr lang="en-GB" sz="2800" dirty="0">
              <a:solidFill>
                <a:prstClr val="black"/>
              </a:solidFill>
              <a:ea typeface="Calibri" panose="020F0502020204030204" pitchFamily="34" charset="0"/>
              <a:cs typeface="Arial" panose="020B0604020202020204" pitchFamily="34" charset="0"/>
            </a:endParaRPr>
          </a:p>
          <a:p>
            <a:pPr marL="342900" indent="-342900" algn="l" rtl="0">
              <a:lnSpc>
                <a:spcPct val="150000"/>
              </a:lnSpc>
              <a:spcAft>
                <a:spcPts val="800"/>
              </a:spcAft>
              <a:buClr>
                <a:srgbClr val="FF0000"/>
              </a:buClr>
              <a:buFont typeface="+mj-lt"/>
              <a:buAutoNum type="arabicPeriod"/>
            </a:pPr>
            <a:r>
              <a:rPr lang="en-GB" sz="2800" b="1" dirty="0">
                <a:solidFill>
                  <a:prstClr val="black"/>
                </a:solidFill>
                <a:ea typeface="Calibri" panose="020F0502020204030204" pitchFamily="34" charset="0"/>
                <a:cs typeface="Arial" panose="020B0604020202020204" pitchFamily="34" charset="0"/>
              </a:rPr>
              <a:t>Dress Appropriately</a:t>
            </a:r>
            <a:r>
              <a:rPr lang="en-GB" sz="2800" dirty="0">
                <a:solidFill>
                  <a:prstClr val="black"/>
                </a:solidFill>
                <a:ea typeface="Calibri" panose="020F0502020204030204" pitchFamily="34" charset="0"/>
                <a:cs typeface="Arial" panose="020B0604020202020204" pitchFamily="34" charset="0"/>
              </a:rPr>
              <a:t> (include a lab coat, safety goggles and gloves).</a:t>
            </a:r>
          </a:p>
        </p:txBody>
      </p:sp>
    </p:spTree>
    <p:extLst>
      <p:ext uri="{BB962C8B-B14F-4D97-AF65-F5344CB8AC3E}">
        <p14:creationId xmlns:p14="http://schemas.microsoft.com/office/powerpoint/2010/main" val="3215246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 y="218114"/>
            <a:ext cx="3850606" cy="769441"/>
          </a:xfrm>
          <a:prstGeom prst="rect">
            <a:avLst/>
          </a:prstGeom>
          <a:noFill/>
        </p:spPr>
        <p:txBody>
          <a:bodyPr wrap="none" rtlCol="0">
            <a:spAutoFit/>
          </a:bodyPr>
          <a:lstStyle/>
          <a:p>
            <a:pPr algn="l" rtl="0"/>
            <a:r>
              <a:rPr lang="en-GB" sz="4400" b="1" dirty="0">
                <a:solidFill>
                  <a:srgbClr val="FF0000"/>
                </a:solidFill>
              </a:rPr>
              <a:t>Hazard symbols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8978" y="987552"/>
            <a:ext cx="7755775" cy="5687568"/>
          </a:xfrm>
          <a:prstGeom prst="rect">
            <a:avLst/>
          </a:prstGeom>
        </p:spPr>
      </p:pic>
    </p:spTree>
    <p:extLst>
      <p:ext uri="{BB962C8B-B14F-4D97-AF65-F5344CB8AC3E}">
        <p14:creationId xmlns:p14="http://schemas.microsoft.com/office/powerpoint/2010/main" val="1654543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196" y="310903"/>
            <a:ext cx="8065008" cy="3063724"/>
          </a:xfrm>
          <a:prstGeom prst="rect">
            <a:avLst/>
          </a:prstGeom>
        </p:spPr>
        <p:txBody>
          <a:bodyPr wrap="square">
            <a:spAutoFit/>
          </a:bodyPr>
          <a:lstStyle/>
          <a:p>
            <a:pPr algn="l" rtl="0">
              <a:lnSpc>
                <a:spcPct val="107000"/>
              </a:lnSpc>
              <a:spcAft>
                <a:spcPts val="800"/>
              </a:spcAft>
            </a:pPr>
            <a:r>
              <a:rPr lang="en-GB" sz="2400" b="1" dirty="0">
                <a:solidFill>
                  <a:srgbClr val="FF0000"/>
                </a:solidFill>
                <a:ea typeface="Calibri" panose="020F0502020204030204" pitchFamily="34" charset="0"/>
                <a:cs typeface="Arial" panose="020B0604020202020204" pitchFamily="34" charset="0"/>
              </a:rPr>
              <a:t>Organic chemistry: </a:t>
            </a:r>
            <a:r>
              <a:rPr lang="en-GB" sz="2400" b="1" dirty="0">
                <a:solidFill>
                  <a:srgbClr val="333333"/>
                </a:solidFill>
                <a:latin typeface="Helvetica" panose="020B0604020202020204" pitchFamily="34" charset="0"/>
                <a:ea typeface="Calibri" panose="020F0502020204030204" pitchFamily="34" charset="0"/>
                <a:cs typeface="Arial" panose="020B0604020202020204" pitchFamily="34" charset="0"/>
              </a:rPr>
              <a:t>Organic chemistry is the scientific study of the structure, properties, composition, reactions, and synthesis of organic compounds (molecules composed of carbon, hydrogen, and may contain any number of other elements like nitrogen,</a:t>
            </a:r>
          </a:p>
          <a:p>
            <a:pPr algn="l" rtl="0">
              <a:lnSpc>
                <a:spcPct val="107000"/>
              </a:lnSpc>
              <a:spcAft>
                <a:spcPts val="800"/>
              </a:spcAft>
            </a:pPr>
            <a:r>
              <a:rPr lang="en-GB" sz="2400" b="1" dirty="0">
                <a:solidFill>
                  <a:srgbClr val="333333"/>
                </a:solidFill>
                <a:latin typeface="Helvetica" panose="020B0604020202020204" pitchFamily="34" charset="0"/>
                <a:ea typeface="Calibri" panose="020F0502020204030204" pitchFamily="34" charset="0"/>
                <a:cs typeface="Arial" panose="020B0604020202020204" pitchFamily="34" charset="0"/>
              </a:rPr>
              <a:t>oxygen and halogens).</a:t>
            </a:r>
            <a:endParaRPr lang="en-GB" sz="2400" b="1" dirty="0">
              <a:solidFill>
                <a:prstClr val="black"/>
              </a:solidFill>
              <a:ea typeface="Calibri" panose="020F0502020204030204" pitchFamily="34" charset="0"/>
              <a:cs typeface="Arial" panose="020B0604020202020204" pitchFamily="34" charset="0"/>
            </a:endParaRPr>
          </a:p>
          <a:p>
            <a:pPr algn="l" rtl="0">
              <a:lnSpc>
                <a:spcPct val="107000"/>
              </a:lnSpc>
              <a:spcAft>
                <a:spcPts val="800"/>
              </a:spcAft>
            </a:pPr>
            <a:r>
              <a:rPr lang="en-GB" sz="2400" dirty="0">
                <a:solidFill>
                  <a:prstClr val="black"/>
                </a:solidFill>
                <a:ea typeface="Calibri" panose="020F0502020204030204" pitchFamily="34" charset="0"/>
                <a:cs typeface="Arial" panose="020B0604020202020204" pitchFamily="34" charset="0"/>
              </a:rPr>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9155" y="3262184"/>
            <a:ext cx="3717035" cy="3341500"/>
          </a:xfrm>
          <a:prstGeom prst="rect">
            <a:avLst/>
          </a:prstGeom>
        </p:spPr>
      </p:pic>
    </p:spTree>
    <p:extLst>
      <p:ext uri="{BB962C8B-B14F-4D97-AF65-F5344CB8AC3E}">
        <p14:creationId xmlns:p14="http://schemas.microsoft.com/office/powerpoint/2010/main" val="2778556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000" b="0" i="0" u="none" strike="noStrike" baseline="0" dirty="0" smtClean="0">
                <a:solidFill>
                  <a:srgbClr val="000000"/>
                </a:solidFill>
                <a:latin typeface="Times New Roman"/>
              </a:rPr>
              <a:t/>
            </a:r>
            <a:br>
              <a:rPr lang="ar-SA" sz="4000" b="0" i="0" u="none" strike="noStrike" baseline="0" dirty="0" smtClean="0">
                <a:solidFill>
                  <a:srgbClr val="000000"/>
                </a:solidFill>
                <a:latin typeface="Times New Roman"/>
              </a:rPr>
            </a:br>
            <a:r>
              <a:rPr lang="en-US" sz="4000" b="0" i="0" u="none" strike="noStrike" baseline="0" dirty="0" smtClean="0">
                <a:solidFill>
                  <a:srgbClr val="000000"/>
                </a:solidFill>
                <a:latin typeface="Times New Roman"/>
              </a:rPr>
              <a:t> </a:t>
            </a:r>
            <a:r>
              <a:rPr lang="en-US" b="1" i="0" u="none" strike="noStrike" baseline="0" dirty="0" smtClean="0">
                <a:solidFill>
                  <a:srgbClr val="FF0000"/>
                </a:solidFill>
                <a:latin typeface="Times New Roman"/>
              </a:rPr>
              <a:t>Distillation </a:t>
            </a:r>
            <a:endParaRPr lang="ar-SA" dirty="0">
              <a:solidFill>
                <a:srgbClr val="FF0000"/>
              </a:solidFill>
            </a:endParaRPr>
          </a:p>
        </p:txBody>
      </p:sp>
      <p:sp>
        <p:nvSpPr>
          <p:cNvPr id="3" name="Content Placeholder 2"/>
          <p:cNvSpPr>
            <a:spLocks noGrp="1"/>
          </p:cNvSpPr>
          <p:nvPr>
            <p:ph idx="1"/>
          </p:nvPr>
        </p:nvSpPr>
        <p:spPr/>
        <p:txBody>
          <a:bodyPr/>
          <a:lstStyle/>
          <a:p>
            <a:pPr marL="0" indent="0" algn="l">
              <a:buNone/>
            </a:pPr>
            <a:endParaRPr lang="ar-SA" sz="2800" b="0" i="0" u="none" strike="noStrike" baseline="0" dirty="0" smtClean="0">
              <a:solidFill>
                <a:srgbClr val="000000"/>
              </a:solidFill>
              <a:latin typeface="Times New Roman"/>
            </a:endParaRPr>
          </a:p>
          <a:p>
            <a:pPr marL="0" indent="0" algn="just" rtl="0">
              <a:lnSpc>
                <a:spcPct val="150000"/>
              </a:lnSpc>
              <a:buNone/>
            </a:pPr>
            <a:r>
              <a:rPr lang="en-US" sz="2800" b="0" i="0" u="none" strike="noStrike" baseline="0" dirty="0" smtClean="0">
                <a:solidFill>
                  <a:srgbClr val="000000"/>
                </a:solidFill>
                <a:latin typeface="Times New Roman"/>
              </a:rPr>
              <a:t> Is a method of separating mixture based on the differences in the boiling points of the components of the mixture.</a:t>
            </a:r>
          </a:p>
          <a:p>
            <a:pPr marL="0" indent="0" algn="l">
              <a:buNone/>
            </a:pPr>
            <a:r>
              <a:rPr lang="en-US" b="0" i="0" u="none" strike="noStrike" baseline="0" dirty="0" smtClean="0">
                <a:solidFill>
                  <a:srgbClr val="000000"/>
                </a:solidFill>
                <a:latin typeface="Times New Roman"/>
              </a:rPr>
              <a:t> </a:t>
            </a:r>
            <a:endParaRPr lang="ar-SA" sz="2800" b="0" i="0" u="none" strike="noStrike" baseline="0" dirty="0" smtClean="0">
              <a:solidFill>
                <a:srgbClr val="000000"/>
              </a:solidFill>
              <a:latin typeface="Times New Roman"/>
            </a:endParaRPr>
          </a:p>
          <a:p>
            <a:pPr marL="0" indent="0" algn="l" rtl="0">
              <a:buNone/>
            </a:pPr>
            <a:r>
              <a:rPr lang="en-US" sz="2800" b="0" i="0" u="none" strike="noStrike" baseline="0" dirty="0" smtClean="0">
                <a:solidFill>
                  <a:srgbClr val="000000"/>
                </a:solidFill>
                <a:latin typeface="Times New Roman"/>
              </a:rPr>
              <a:t> </a:t>
            </a:r>
            <a:r>
              <a:rPr lang="en-US" b="0" i="0" u="none" strike="noStrike" baseline="0" dirty="0" smtClean="0">
                <a:solidFill>
                  <a:srgbClr val="FF0000"/>
                </a:solidFill>
                <a:latin typeface="Times New Roman"/>
              </a:rPr>
              <a:t>Distillation=Evaporations + condensation </a:t>
            </a:r>
            <a:endParaRPr lang="ar-SA" dirty="0">
              <a:solidFill>
                <a:srgbClr val="FF0000"/>
              </a:solidFill>
            </a:endParaRPr>
          </a:p>
        </p:txBody>
      </p:sp>
    </p:spTree>
    <p:extLst>
      <p:ext uri="{BB962C8B-B14F-4D97-AF65-F5344CB8AC3E}">
        <p14:creationId xmlns:p14="http://schemas.microsoft.com/office/powerpoint/2010/main" val="2032015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56"/>
            <a:ext cx="8229600" cy="1426170"/>
          </a:xfrm>
        </p:spPr>
        <p:txBody>
          <a:bodyPr>
            <a:normAutofit fontScale="90000"/>
          </a:bodyPr>
          <a:lstStyle/>
          <a:p>
            <a:r>
              <a:rPr lang="ar-SA" sz="4000" b="0" i="0" u="none" strike="noStrike" baseline="0" dirty="0" smtClean="0">
                <a:solidFill>
                  <a:srgbClr val="000000"/>
                </a:solidFill>
                <a:latin typeface="Times New Roman"/>
              </a:rPr>
              <a:t/>
            </a:r>
            <a:br>
              <a:rPr lang="ar-SA" sz="4000" b="0" i="0" u="none" strike="noStrike" baseline="0" dirty="0" smtClean="0">
                <a:solidFill>
                  <a:srgbClr val="000000"/>
                </a:solidFill>
                <a:latin typeface="Times New Roman"/>
              </a:rPr>
            </a:br>
            <a:r>
              <a:rPr lang="en-US" sz="4000" b="0" i="0" u="none" strike="noStrike" baseline="0" dirty="0" smtClean="0">
                <a:solidFill>
                  <a:srgbClr val="000000"/>
                </a:solidFill>
                <a:latin typeface="Times New Roman"/>
              </a:rPr>
              <a:t> </a:t>
            </a:r>
            <a:r>
              <a:rPr lang="en-US" sz="3600" b="0" i="0" u="none" strike="noStrike" baseline="0" dirty="0" smtClean="0">
                <a:solidFill>
                  <a:srgbClr val="FF0000"/>
                </a:solidFill>
                <a:latin typeface="Times New Roman"/>
              </a:rPr>
              <a:t>Separation and purification of liquid organic matters</a:t>
            </a:r>
            <a:r>
              <a:rPr lang="en-US" b="0" i="0" u="none" strike="noStrike" baseline="0" dirty="0" smtClean="0">
                <a:solidFill>
                  <a:srgbClr val="FF0000"/>
                </a:solidFill>
                <a:latin typeface="Times New Roman"/>
              </a:rPr>
              <a:t> </a:t>
            </a:r>
            <a:endParaRPr lang="ar-SA" dirty="0">
              <a:solidFill>
                <a:srgbClr val="FF0000"/>
              </a:solidFill>
            </a:endParaRPr>
          </a:p>
        </p:txBody>
      </p:sp>
      <p:sp>
        <p:nvSpPr>
          <p:cNvPr id="3" name="Content Placeholder 2"/>
          <p:cNvSpPr>
            <a:spLocks noGrp="1"/>
          </p:cNvSpPr>
          <p:nvPr>
            <p:ph idx="1"/>
          </p:nvPr>
        </p:nvSpPr>
        <p:spPr/>
        <p:txBody>
          <a:bodyPr/>
          <a:lstStyle/>
          <a:p>
            <a:pPr algn="just" rtl="0"/>
            <a:r>
              <a:rPr lang="en-US" sz="2800" b="0" i="0" u="none" strike="noStrike" baseline="0" dirty="0" smtClean="0">
                <a:solidFill>
                  <a:srgbClr val="000000"/>
                </a:solidFill>
                <a:latin typeface="Times New Roman"/>
              </a:rPr>
              <a:t> </a:t>
            </a:r>
            <a:r>
              <a:rPr lang="en-US" sz="2800" b="0" i="0" u="none" strike="noStrike" baseline="0" dirty="0" smtClean="0">
                <a:solidFill>
                  <a:srgbClr val="000000"/>
                </a:solidFill>
                <a:latin typeface="Times New Roman"/>
              </a:rPr>
              <a:t>This method depends on the evaporation of liquid by heating and then condensation of steam by cooling, and depending on the type of impurities in the liquid to be distilled. </a:t>
            </a:r>
          </a:p>
          <a:p>
            <a:pPr algn="l" rtl="0"/>
            <a:endParaRPr lang="ar-S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717032"/>
            <a:ext cx="6336704"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550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000" b="0" i="0" u="none" strike="noStrike" baseline="0" dirty="0" smtClean="0">
                <a:solidFill>
                  <a:srgbClr val="000000"/>
                </a:solidFill>
                <a:latin typeface="Times New Roman"/>
              </a:rPr>
              <a:t/>
            </a:r>
            <a:br>
              <a:rPr lang="ar-SA" sz="4000" b="0" i="0" u="none" strike="noStrike" baseline="0" dirty="0" smtClean="0">
                <a:solidFill>
                  <a:srgbClr val="000000"/>
                </a:solidFill>
                <a:latin typeface="Times New Roman"/>
              </a:rPr>
            </a:br>
            <a:r>
              <a:rPr lang="en-US" sz="4000" b="0" i="0" u="none" strike="noStrike" baseline="0" dirty="0" smtClean="0">
                <a:solidFill>
                  <a:srgbClr val="000000"/>
                </a:solidFill>
                <a:latin typeface="Times New Roman"/>
              </a:rPr>
              <a:t> </a:t>
            </a:r>
            <a:r>
              <a:rPr lang="en-US" b="1" i="0" u="none" strike="noStrike" baseline="0" dirty="0" smtClean="0">
                <a:solidFill>
                  <a:srgbClr val="FF0000"/>
                </a:solidFill>
                <a:latin typeface="Times New Roman"/>
              </a:rPr>
              <a:t>Types of Distillations Techniques </a:t>
            </a:r>
            <a:endParaRPr lang="ar-SA" dirty="0">
              <a:solidFill>
                <a:srgbClr val="FF0000"/>
              </a:solidFill>
            </a:endParaRPr>
          </a:p>
        </p:txBody>
      </p:sp>
      <p:sp>
        <p:nvSpPr>
          <p:cNvPr id="3" name="Content Placeholder 2"/>
          <p:cNvSpPr>
            <a:spLocks noGrp="1"/>
          </p:cNvSpPr>
          <p:nvPr>
            <p:ph idx="1"/>
          </p:nvPr>
        </p:nvSpPr>
        <p:spPr>
          <a:xfrm>
            <a:off x="457201" y="1772824"/>
            <a:ext cx="8075240" cy="4353349"/>
          </a:xfrm>
        </p:spPr>
        <p:txBody>
          <a:bodyPr/>
          <a:lstStyle/>
          <a:p>
            <a:pPr marL="0" indent="0" algn="l" rtl="0">
              <a:lnSpc>
                <a:spcPct val="150000"/>
              </a:lnSpc>
              <a:buNone/>
            </a:pPr>
            <a:r>
              <a:rPr lang="en-US" b="0" i="0" u="none" strike="noStrike" baseline="0" dirty="0" smtClean="0">
                <a:solidFill>
                  <a:srgbClr val="000000"/>
                </a:solidFill>
                <a:latin typeface="Times New Roman"/>
              </a:rPr>
              <a:t>1- </a:t>
            </a:r>
            <a:r>
              <a:rPr lang="en-US" b="0" i="0" u="none" strike="noStrike" baseline="0" dirty="0" smtClean="0">
                <a:solidFill>
                  <a:srgbClr val="000000"/>
                </a:solidFill>
                <a:latin typeface="Times New Roman"/>
              </a:rPr>
              <a:t>Simple distillation </a:t>
            </a:r>
          </a:p>
          <a:p>
            <a:pPr marL="0" indent="0" algn="l" rtl="0">
              <a:lnSpc>
                <a:spcPct val="150000"/>
              </a:lnSpc>
              <a:buNone/>
            </a:pPr>
            <a:r>
              <a:rPr lang="en-US" b="0" i="0" u="none" strike="noStrike" baseline="0" dirty="0" smtClean="0">
                <a:solidFill>
                  <a:srgbClr val="000000"/>
                </a:solidFill>
                <a:latin typeface="Times New Roman"/>
              </a:rPr>
              <a:t>2-Fractional distillation </a:t>
            </a:r>
          </a:p>
          <a:p>
            <a:pPr marL="0" indent="0" algn="l" rtl="0">
              <a:lnSpc>
                <a:spcPct val="150000"/>
              </a:lnSpc>
              <a:buNone/>
            </a:pPr>
            <a:r>
              <a:rPr lang="en-US" b="0" i="0" u="none" strike="noStrike" baseline="0" dirty="0" smtClean="0">
                <a:solidFill>
                  <a:srgbClr val="000000"/>
                </a:solidFill>
                <a:latin typeface="Times New Roman"/>
              </a:rPr>
              <a:t>3-Vacuum distillation </a:t>
            </a:r>
          </a:p>
          <a:p>
            <a:pPr marL="0" indent="0" algn="l" rtl="0">
              <a:lnSpc>
                <a:spcPct val="150000"/>
              </a:lnSpc>
              <a:buNone/>
            </a:pPr>
            <a:r>
              <a:rPr lang="en-US" b="0" i="0" u="none" strike="noStrike" baseline="0" dirty="0" smtClean="0">
                <a:solidFill>
                  <a:srgbClr val="000000"/>
                </a:solidFill>
                <a:latin typeface="Times New Roman"/>
              </a:rPr>
              <a:t>4-Steam distillation </a:t>
            </a:r>
            <a:endParaRPr lang="ar-SA" dirty="0"/>
          </a:p>
        </p:txBody>
      </p:sp>
    </p:spTree>
    <p:extLst>
      <p:ext uri="{BB962C8B-B14F-4D97-AF65-F5344CB8AC3E}">
        <p14:creationId xmlns:p14="http://schemas.microsoft.com/office/powerpoint/2010/main" val="414548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z="4000" b="0" i="0" u="none" strike="noStrike" baseline="0" dirty="0" smtClean="0">
                <a:solidFill>
                  <a:srgbClr val="000000"/>
                </a:solidFill>
                <a:latin typeface="Times New Roman"/>
              </a:rPr>
              <a:t/>
            </a:r>
            <a:br>
              <a:rPr lang="ar-SA" sz="4000" b="0" i="0" u="none" strike="noStrike" baseline="0" dirty="0" smtClean="0">
                <a:solidFill>
                  <a:srgbClr val="000000"/>
                </a:solidFill>
                <a:latin typeface="Times New Roman"/>
              </a:rPr>
            </a:br>
            <a:r>
              <a:rPr lang="en-US" b="1" i="0" u="none" strike="noStrike" baseline="0" dirty="0" smtClean="0">
                <a:solidFill>
                  <a:srgbClr val="FF0000"/>
                </a:solidFill>
                <a:latin typeface="Times New Roman"/>
              </a:rPr>
              <a:t>Simple Distillation </a:t>
            </a:r>
            <a:endParaRPr lang="ar-SA" dirty="0">
              <a:solidFill>
                <a:srgbClr val="FF0000"/>
              </a:solidFill>
            </a:endParaRPr>
          </a:p>
        </p:txBody>
      </p:sp>
      <p:sp>
        <p:nvSpPr>
          <p:cNvPr id="3" name="Content Placeholder 2"/>
          <p:cNvSpPr>
            <a:spLocks noGrp="1"/>
          </p:cNvSpPr>
          <p:nvPr>
            <p:ph idx="1"/>
          </p:nvPr>
        </p:nvSpPr>
        <p:spPr/>
        <p:txBody>
          <a:bodyPr>
            <a:noAutofit/>
          </a:bodyPr>
          <a:lstStyle/>
          <a:p>
            <a:pPr marL="0" indent="0" algn="r" rtl="0">
              <a:buNone/>
            </a:pPr>
            <a:endParaRPr lang="ar-SA" sz="2800" b="0" i="0" u="none" strike="noStrike" baseline="0" dirty="0" smtClean="0">
              <a:solidFill>
                <a:srgbClr val="000000"/>
              </a:solidFill>
              <a:latin typeface="Times New Roman"/>
            </a:endParaRPr>
          </a:p>
          <a:p>
            <a:pPr marL="0" indent="0" algn="l" rtl="0">
              <a:buNone/>
            </a:pPr>
            <a:r>
              <a:rPr lang="en-US" sz="2800" b="0" i="0" u="none" strike="noStrike" baseline="0" dirty="0" smtClean="0">
                <a:solidFill>
                  <a:srgbClr val="000000"/>
                </a:solidFill>
                <a:latin typeface="Times New Roman"/>
              </a:rPr>
              <a:t> is a procedure used when the boiling point of two liquids are significantly different from each other or to separate liquids from solids or nonvolatile compounds. </a:t>
            </a:r>
          </a:p>
          <a:p>
            <a:pPr marL="0" indent="0" algn="l" rtl="0">
              <a:buNone/>
            </a:pPr>
            <a:r>
              <a:rPr lang="en-US" sz="2800" b="0" i="0" u="none" strike="noStrike" baseline="0" dirty="0" smtClean="0">
                <a:solidFill>
                  <a:srgbClr val="000000"/>
                </a:solidFill>
                <a:latin typeface="Times New Roman"/>
              </a:rPr>
              <a:t>Example: separating saltwater to create pure water and salt</a:t>
            </a:r>
            <a:r>
              <a:rPr lang="en-US" sz="2800" b="0" i="0" u="none" strike="noStrike" baseline="0" dirty="0" smtClean="0">
                <a:solidFill>
                  <a:srgbClr val="000000"/>
                </a:solidFill>
                <a:latin typeface="Arial"/>
              </a:rPr>
              <a:t>. </a:t>
            </a:r>
          </a:p>
          <a:p>
            <a:pPr marL="0" indent="0" algn="l" rtl="0">
              <a:buNone/>
            </a:pPr>
            <a:r>
              <a:rPr lang="en-US" sz="2800" b="0" i="0" u="none" strike="noStrike" baseline="0" dirty="0" smtClean="0">
                <a:solidFill>
                  <a:srgbClr val="000000"/>
                </a:solidFill>
                <a:latin typeface="Wingdings"/>
              </a:rPr>
              <a:t> </a:t>
            </a:r>
            <a:r>
              <a:rPr lang="en-US" sz="2800" b="0" i="0" u="none" strike="noStrike" baseline="0" dirty="0" smtClean="0">
                <a:solidFill>
                  <a:srgbClr val="000000"/>
                </a:solidFill>
                <a:latin typeface="Times New Roman"/>
              </a:rPr>
              <a:t>The boiling point of an impure liquid is higher than the boiling point of a pure liquid under any pressure. </a:t>
            </a:r>
          </a:p>
          <a:p>
            <a:pPr marL="0" indent="0" algn="l" rtl="0">
              <a:buNone/>
            </a:pPr>
            <a:r>
              <a:rPr lang="en-US" sz="2800" b="0" i="0" u="none" strike="noStrike" baseline="0" dirty="0" smtClean="0">
                <a:solidFill>
                  <a:srgbClr val="000000"/>
                </a:solidFill>
                <a:latin typeface="Wingdings"/>
              </a:rPr>
              <a:t> </a:t>
            </a:r>
            <a:r>
              <a:rPr lang="en-US" sz="2800" b="0" i="0" u="none" strike="noStrike" baseline="0" dirty="0" smtClean="0">
                <a:solidFill>
                  <a:srgbClr val="000000"/>
                </a:solidFill>
                <a:latin typeface="Times New Roman"/>
              </a:rPr>
              <a:t>(Boiling chips) regulates the boiling process. </a:t>
            </a:r>
          </a:p>
        </p:txBody>
      </p:sp>
    </p:spTree>
    <p:extLst>
      <p:ext uri="{BB962C8B-B14F-4D97-AF65-F5344CB8AC3E}">
        <p14:creationId xmlns:p14="http://schemas.microsoft.com/office/powerpoint/2010/main" val="6206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0000"/>
                </a:solidFill>
                <a:latin typeface="Times New Roman"/>
              </a:rPr>
              <a:t>Simple Distillation</a:t>
            </a:r>
            <a:endParaRPr lang="ar-SA"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7" y="1719867"/>
            <a:ext cx="7128792" cy="4286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096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474</Words>
  <Application>Microsoft Office PowerPoint</Application>
  <PresentationFormat>On-screen Show (4:3)</PresentationFormat>
  <Paragraphs>55</Paragraphs>
  <Slides>17</Slides>
  <Notes>3</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Office Theme</vt:lpstr>
      <vt:lpstr>1_Office Theme</vt:lpstr>
      <vt:lpstr>2_Office Theme</vt:lpstr>
      <vt:lpstr>3_Office Theme</vt:lpstr>
      <vt:lpstr>ORGANIC CHEMISTRY II</vt:lpstr>
      <vt:lpstr>PowerPoint Presentation</vt:lpstr>
      <vt:lpstr>PowerPoint Presentation</vt:lpstr>
      <vt:lpstr>PowerPoint Presentation</vt:lpstr>
      <vt:lpstr>  Distillation </vt:lpstr>
      <vt:lpstr>  Separation and purification of liquid organic matters </vt:lpstr>
      <vt:lpstr>  Types of Distillations Techniques </vt:lpstr>
      <vt:lpstr> Simple Distillation </vt:lpstr>
      <vt:lpstr>Simple Distillation</vt:lpstr>
      <vt:lpstr>Fractional Distillation</vt:lpstr>
      <vt:lpstr>Fractional Distillation</vt:lpstr>
      <vt:lpstr>Vacuum Distillation </vt:lpstr>
      <vt:lpstr>Vacuum Distillation </vt:lpstr>
      <vt:lpstr>Steam Distillation </vt:lpstr>
      <vt:lpstr>Steam Distillation </vt:lpstr>
      <vt:lpstr>Reflux</vt:lpstr>
      <vt:lpstr>Reflux</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CHEMISTRY II</dc:title>
  <dc:creator>DR.Ahmed Saker 2O11</dc:creator>
  <cp:lastModifiedBy>DR.Ahmed Saker 2O11</cp:lastModifiedBy>
  <cp:revision>15</cp:revision>
  <dcterms:created xsi:type="dcterms:W3CDTF">2023-09-30T17:49:59Z</dcterms:created>
  <dcterms:modified xsi:type="dcterms:W3CDTF">2023-09-30T19:53:05Z</dcterms:modified>
</cp:coreProperties>
</file>